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6"/>
  </p:notesMasterIdLst>
  <p:sldIdLst>
    <p:sldId id="590" r:id="rId2"/>
    <p:sldId id="591" r:id="rId3"/>
    <p:sldId id="293" r:id="rId4"/>
    <p:sldId id="259" r:id="rId5"/>
    <p:sldId id="295" r:id="rId6"/>
    <p:sldId id="456" r:id="rId7"/>
    <p:sldId id="317" r:id="rId8"/>
    <p:sldId id="594" r:id="rId9"/>
    <p:sldId id="441" r:id="rId10"/>
    <p:sldId id="457" r:id="rId11"/>
    <p:sldId id="458" r:id="rId12"/>
    <p:sldId id="459" r:id="rId13"/>
    <p:sldId id="593" r:id="rId14"/>
    <p:sldId id="592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81B7356-E62B-45B0-9381-E9F1854D6AFB}">
          <p14:sldIdLst>
            <p14:sldId id="590"/>
            <p14:sldId id="591"/>
            <p14:sldId id="293"/>
            <p14:sldId id="259"/>
            <p14:sldId id="295"/>
            <p14:sldId id="456"/>
            <p14:sldId id="317"/>
            <p14:sldId id="594"/>
            <p14:sldId id="441"/>
            <p14:sldId id="457"/>
            <p14:sldId id="458"/>
            <p14:sldId id="459"/>
            <p14:sldId id="593"/>
            <p14:sldId id="5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lifford Kapono" initials="CK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79" autoAdjust="0"/>
    <p:restoredTop sz="93253" autoAdjust="0"/>
  </p:normalViewPr>
  <p:slideViewPr>
    <p:cSldViewPr snapToGrid="0" snapToObjects="1">
      <p:cViewPr varScale="1">
        <p:scale>
          <a:sx n="113" d="100"/>
          <a:sy n="113" d="100"/>
        </p:scale>
        <p:origin x="486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tiff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5BF7BB-EB9D-0847-A2D5-9D07CD186379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2D5096-F11F-2744-90EE-CC197F732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382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D5096-F11F-2744-90EE-CC197F73250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951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5087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D5096-F11F-2744-90EE-CC197F73250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00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5a1f3049f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g5a1f3049f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31904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4019-53B6-D14F-A103-C8DE9274BF75}" type="datetime1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F5883281-D152-417C-9634-1E19A2BC27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102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9B426-24D2-5D4E-902D-A2E661543131}" type="datetime1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75C6CB4-125C-4D34-8C4F-FC5D3BC11C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8780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1C9-11B6-BB4E-8220-96EBF811C060}" type="datetime1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B5BDF575-7DC9-4F3E-9966-ECD3EFD68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929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AAA84-C565-374B-A2FE-3715B9B27031}" type="datetime1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5C4A5B0-06BC-4E83-9D5E-D69567B6656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1586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0829D-C0EB-D54E-98CF-08ADD9A24B07}" type="datetime1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F576E7E-6C49-4DFC-8A4E-219E78F00B9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1473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98E76-0039-F54F-98AD-7B296FCF1F5C}" type="datetime1">
              <a:rPr lang="en-US" smtClean="0"/>
              <a:t>10/13/2021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3EC565BD-F834-47DE-A315-65265DDC0F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495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BA176-92F2-EE45-9B06-2014BA7E81CE}" type="datetime1">
              <a:rPr lang="en-US" smtClean="0"/>
              <a:t>10/13/2021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http://ucpa.ucsd.edu/img/guidelines/gl-4-seal.png">
            <a:extLst>
              <a:ext uri="{FF2B5EF4-FFF2-40B4-BE49-F238E27FC236}">
                <a16:creationId xmlns:a16="http://schemas.microsoft.com/office/drawing/2014/main" id="{BFC11859-2105-46F0-AEDB-3057549A3FC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1874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B998A-6BE2-8F4B-AEF5-803663242EC9}" type="datetime1">
              <a:rPr lang="en-US" smtClean="0"/>
              <a:t>10/13/2021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2" descr="http://ucpa.ucsd.edu/img/guidelines/gl-4-seal.png">
            <a:extLst>
              <a:ext uri="{FF2B5EF4-FFF2-40B4-BE49-F238E27FC236}">
                <a16:creationId xmlns:a16="http://schemas.microsoft.com/office/drawing/2014/main" id="{620F09D0-1429-493C-9EE0-BBA381253EA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3190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89B44-6793-634C-8AC6-CB0FEC37B1F0}" type="datetime1">
              <a:rPr lang="en-US" smtClean="0"/>
              <a:t>10/13/2021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2" descr="http://ucpa.ucsd.edu/img/guidelines/gl-4-seal.png">
            <a:extLst>
              <a:ext uri="{FF2B5EF4-FFF2-40B4-BE49-F238E27FC236}">
                <a16:creationId xmlns:a16="http://schemas.microsoft.com/office/drawing/2014/main" id="{629EB0F2-1CFC-41E9-A59B-7130E50266E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629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59176-8D65-BF45-B44E-2418F5C48A42}" type="datetime1">
              <a:rPr lang="en-US" smtClean="0"/>
              <a:t>10/13/2021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A8DA7404-F169-495F-82AA-4E75FA893ED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040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F362A-0FC8-B343-B20A-448D66024293}" type="datetime1">
              <a:rPr lang="en-US" smtClean="0"/>
              <a:t>10/13/2021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20B6BA1F-68B8-436C-89AA-5F45C2036E2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6826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95DF6-3B4C-9448-BD23-776BD5728917}" type="datetime1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372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nps.ucsd.edu/ProteoSAFe/status.jsp?task=5a18a7a0b96447d7abdbb73fee09ecdb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openxmlformats.org/officeDocument/2006/relationships/hyperlink" Target="https://gnps.ucsd.edu/ProteoSAFe/result.jsp?task=5a18a7a0b96447d7abdbb73fee09ecdb&amp;view=view_all_clusters_withID_beta#%7B%22main.LibraryID_input%22%3A%22Tyro%22%7D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nps.ucsd.edu/ProteoSAFe/result.jsp?view=network_displayer&amp;componentindex=3&amp;highlight_node=135266&amp;task=5a18a7a0b96447d7abdbb73fee09ecdb#%7B%7D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tiff"/><Relationship Id="rId4" Type="http://schemas.openxmlformats.org/officeDocument/2006/relationships/image" Target="../media/image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nps.ucsd.edu/ProteoSAFe/result.jsp?view=network_displayer&amp;componentindex=3&amp;highlight_node=135266&amp;task=5a18a7a0b96447d7abdbb73fee09ecdb#%7B%7D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cms-ucsd.github.io/GNPSDocumentation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hyperlink" Target="https://groups.google.com/forum/#!forum/molecular_networking_bug_report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nps.ucsd.edu/ProteoSAFe/status.jsp?task=5a18a7a0b96447d7abdbb73fee09ecdb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nps.ucsd.edu/ProteoSAFe/jobs.jsp#%7B%22table_sort_history%22%3A%22create_time_millis_dsc%22%7D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nps.ucsd.edu/ProteoSAFe/status.jsp?task=5a18a7a0b96447d7abdbb73fee09ecdb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nps.ucsd.edu/ProteoSAFe/result.jsp?task=5a18a7a0b96447d7abdbb73fee09ecdb&amp;view=view_all_annotations_DB#%7B%22main.Compound_Name_input%22%3A%22Cholic%22%7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metabolomics-usi.ucsd.edu/dashinterface?usi1=mzspec%3AGNPS%3ATASK-5a18a7a0b96447d7abdbb73fee09ecdb-spectra%2Fspecs_ms.mgf%3Ascan%3A165346&amp;usi2=mzspec%3AGNPS%3AGNPS-LIBRARY%3Aaccession%3ACCMSLIB00005435981&amp;width=10.0&amp;height=6.0&amp;mz_min=250.0&amp;mz_max=500.0&amp;max_intensity=175&amp;annotate_precision=4&amp;annotation_rotation=90&amp;cosine=standard&amp;fragment_mz_tolerance=0.1&amp;grid=True&amp;annotate_peaks=%5B%5B373.27398681640625%5D%2C%20%5B355.26251220703125%2C%20431.2760925292969%5D%5D" TargetMode="Externa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6" name="Picture 8" descr="H:\Dropbox\Postdoc\workshopSeedGrant\Background_network2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4224"/>
          <a:stretch/>
        </p:blipFill>
        <p:spPr bwMode="auto">
          <a:xfrm>
            <a:off x="31297" y="28977"/>
            <a:ext cx="9083675" cy="1675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://ucpa.ucsd.edu/img/guidelines/gl-4-seal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0343" y="29028"/>
            <a:ext cx="2022944" cy="1213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/>
          <p:cNvSpPr txBox="1"/>
          <p:nvPr/>
        </p:nvSpPr>
        <p:spPr>
          <a:xfrm>
            <a:off x="31297" y="1704350"/>
            <a:ext cx="9079992" cy="101566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b="1" dirty="0"/>
              <a:t>Molecular networking with the Global Natural Products Social Networking (GNPS) platform</a:t>
            </a:r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713600" y="4945280"/>
            <a:ext cx="3715386" cy="132619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88;p1"/>
          <p:cNvSpPr txBox="1"/>
          <p:nvPr/>
        </p:nvSpPr>
        <p:spPr>
          <a:xfrm>
            <a:off x="31297" y="3467952"/>
            <a:ext cx="9079992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2800" b="1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ENTER AUTHORS HERE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University of California - San Diego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31792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79" y="1322757"/>
            <a:ext cx="7194884" cy="4710053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Explore Molecular Networks</a:t>
            </a:r>
          </a:p>
        </p:txBody>
      </p:sp>
      <p:sp>
        <p:nvSpPr>
          <p:cNvPr id="4" name="Rectangle 3"/>
          <p:cNvSpPr/>
          <p:nvPr/>
        </p:nvSpPr>
        <p:spPr>
          <a:xfrm>
            <a:off x="4014407" y="2302135"/>
            <a:ext cx="1640435" cy="327244"/>
          </a:xfrm>
          <a:prstGeom prst="rect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344759" y="6342151"/>
            <a:ext cx="161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Interactive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270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80F8228E-12B7-47B4-BF9F-8C3744EFF3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603" r="1"/>
          <a:stretch/>
        </p:blipFill>
        <p:spPr>
          <a:xfrm>
            <a:off x="91246" y="2085471"/>
            <a:ext cx="8870264" cy="1470459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Explore Network of </a:t>
            </a:r>
            <a:r>
              <a:rPr lang="en-US" dirty="0" err="1"/>
              <a:t>Stenothricin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646877" y="2778159"/>
            <a:ext cx="1130968" cy="213373"/>
          </a:xfrm>
          <a:prstGeom prst="rect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91246" y="2973919"/>
            <a:ext cx="656529" cy="327244"/>
          </a:xfrm>
          <a:prstGeom prst="rect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344759" y="6342151"/>
            <a:ext cx="161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Interactive Link</a:t>
            </a:r>
            <a:endParaRPr lang="en-US" dirty="0"/>
          </a:p>
        </p:txBody>
      </p:sp>
      <p:pic>
        <p:nvPicPr>
          <p:cNvPr id="10" name="Google Shape;20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11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657601" y="1447572"/>
            <a:ext cx="53951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200" dirty="0"/>
              <a:t>Search for “Tyro”</a:t>
            </a:r>
          </a:p>
          <a:p>
            <a:pPr algn="r"/>
            <a:r>
              <a:rPr lang="en-US" sz="2200" dirty="0"/>
              <a:t>in the “</a:t>
            </a:r>
            <a:r>
              <a:rPr lang="en-US" sz="2200" dirty="0" err="1"/>
              <a:t>LibraryID</a:t>
            </a:r>
            <a:r>
              <a:rPr lang="en-US" sz="2200" dirty="0"/>
              <a:t>” column</a:t>
            </a:r>
          </a:p>
        </p:txBody>
      </p:sp>
    </p:spTree>
    <p:extLst>
      <p:ext uri="{BB962C8B-B14F-4D97-AF65-F5344CB8AC3E}">
        <p14:creationId xmlns:p14="http://schemas.microsoft.com/office/powerpoint/2010/main" val="375857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D61A2F-4C7E-4BE2-BAB4-66481A409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8413" y="1288332"/>
            <a:ext cx="5078387" cy="5173133"/>
          </a:xfrm>
          <a:prstGeom prst="rect">
            <a:avLst/>
          </a:prstGeom>
        </p:spPr>
      </p:pic>
      <p:sp>
        <p:nvSpPr>
          <p:cNvPr id="4" name="Left Arrow 4">
            <a:extLst>
              <a:ext uri="{FF2B5EF4-FFF2-40B4-BE49-F238E27FC236}">
                <a16:creationId xmlns:a16="http://schemas.microsoft.com/office/drawing/2014/main" id="{230CA844-1695-4EE8-94BF-3DC4985D913D}"/>
              </a:ext>
            </a:extLst>
          </p:cNvPr>
          <p:cNvSpPr/>
          <p:nvPr/>
        </p:nvSpPr>
        <p:spPr>
          <a:xfrm rot="5400000">
            <a:off x="7889716" y="6201605"/>
            <a:ext cx="299366" cy="281093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Left Arrow 4">
            <a:extLst>
              <a:ext uri="{FF2B5EF4-FFF2-40B4-BE49-F238E27FC236}">
                <a16:creationId xmlns:a16="http://schemas.microsoft.com/office/drawing/2014/main" id="{230CA844-1695-4EE8-94BF-3DC4985D913D}"/>
              </a:ext>
            </a:extLst>
          </p:cNvPr>
          <p:cNvSpPr/>
          <p:nvPr/>
        </p:nvSpPr>
        <p:spPr>
          <a:xfrm>
            <a:off x="4268215" y="4800350"/>
            <a:ext cx="607570" cy="281093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334714" y="6342151"/>
            <a:ext cx="161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Interactive Link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95721" y="1585213"/>
            <a:ext cx="1830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Germ Free in Red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Explore Network of Conjugated </a:t>
            </a:r>
          </a:p>
          <a:p>
            <a:r>
              <a:rPr lang="en-US" dirty="0"/>
              <a:t>Cholic Acids</a:t>
            </a:r>
          </a:p>
        </p:txBody>
      </p:sp>
      <p:pic>
        <p:nvPicPr>
          <p:cNvPr id="9" name="Google Shape;203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/>
          <a:srcRect b="48809"/>
          <a:stretch/>
        </p:blipFill>
        <p:spPr>
          <a:xfrm>
            <a:off x="250896" y="1573653"/>
            <a:ext cx="543413" cy="40908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/>
          <a:srcRect t="50587"/>
          <a:stretch/>
        </p:blipFill>
        <p:spPr>
          <a:xfrm>
            <a:off x="250896" y="2188062"/>
            <a:ext cx="543413" cy="394876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832025" y="2188062"/>
            <a:ext cx="25305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Pathogen Specific in Blue</a:t>
            </a:r>
          </a:p>
        </p:txBody>
      </p:sp>
    </p:spTree>
    <p:extLst>
      <p:ext uri="{BB962C8B-B14F-4D97-AF65-F5344CB8AC3E}">
        <p14:creationId xmlns:p14="http://schemas.microsoft.com/office/powerpoint/2010/main" val="143801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Explore Network of </a:t>
            </a:r>
            <a:r>
              <a:rPr lang="en-US" dirty="0" err="1"/>
              <a:t>Stenothricin</a:t>
            </a:r>
            <a:endParaRPr lang="en-US" dirty="0"/>
          </a:p>
        </p:txBody>
      </p:sp>
      <p:pic>
        <p:nvPicPr>
          <p:cNvPr id="9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B17C8A-27F3-42B6-A455-6EC2869E10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8021" y="1234064"/>
            <a:ext cx="5045877" cy="497760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272D7B4-5EAC-4167-ACA6-6EECF5A3A522}"/>
              </a:ext>
            </a:extLst>
          </p:cNvPr>
          <p:cNvSpPr/>
          <p:nvPr/>
        </p:nvSpPr>
        <p:spPr>
          <a:xfrm>
            <a:off x="70025" y="1417638"/>
            <a:ext cx="393210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Phenylaline</a:t>
            </a:r>
            <a:r>
              <a:rPr lang="en-US" dirty="0"/>
              <a:t> Conjugated Cholic Acid and </a:t>
            </a:r>
            <a:br>
              <a:rPr lang="en-US" dirty="0"/>
            </a:br>
            <a:r>
              <a:rPr lang="en-US" dirty="0"/>
              <a:t>Tyrosine Conjugated Cholic Acid </a:t>
            </a:r>
          </a:p>
          <a:p>
            <a:r>
              <a:rPr lang="en-US" dirty="0"/>
              <a:t>Only in Pathogen Specific Mice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992BAC8-2559-4604-8B21-B1CFD3C0019D}"/>
              </a:ext>
            </a:extLst>
          </p:cNvPr>
          <p:cNvSpPr txBox="1"/>
          <p:nvPr/>
        </p:nvSpPr>
        <p:spPr>
          <a:xfrm>
            <a:off x="1334714" y="6342151"/>
            <a:ext cx="161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Interactive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727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a1f3049f9_0_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Questions, Problems or Bugs?</a:t>
            </a:r>
            <a:endParaRPr/>
          </a:p>
        </p:txBody>
      </p:sp>
      <p:sp>
        <p:nvSpPr>
          <p:cNvPr id="303" name="Google Shape;303;g5a1f3049f9_0_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>
              <a:spcBef>
                <a:spcPts val="0"/>
              </a:spcBef>
              <a:buSzPts val="2000"/>
            </a:pPr>
            <a:r>
              <a:rPr lang="en-US" sz="2000" dirty="0"/>
              <a:t>Documentation: </a:t>
            </a:r>
            <a:r>
              <a:rPr lang="en-US" sz="2000" dirty="0">
                <a:hlinkClick r:id="rId3"/>
              </a:rPr>
              <a:t>https://ccms-ucsd.github.io/GNPSDocumentation/</a:t>
            </a:r>
            <a:endParaRPr sz="2000" dirty="0"/>
          </a:p>
          <a:p>
            <a:pPr marL="342900" lvl="0">
              <a:spcBef>
                <a:spcPts val="400"/>
              </a:spcBef>
              <a:buSzPts val="2000"/>
            </a:pPr>
            <a:r>
              <a:rPr lang="en-US" sz="2000" dirty="0"/>
              <a:t>Forum: </a:t>
            </a:r>
            <a:r>
              <a:rPr lang="en-US" sz="2000" dirty="0">
                <a:hlinkClick r:id="rId4"/>
              </a:rPr>
              <a:t>https://groups.google.com/forum/#!forum/molecular_networking_bug_reports</a:t>
            </a:r>
            <a:endParaRPr sz="2000" dirty="0"/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dirty="0"/>
              <a:t>PRESENTER NAMES AND EMAILS HERE</a:t>
            </a:r>
            <a:endParaRPr sz="2000" dirty="0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14</a:t>
            </a:fld>
            <a:endParaRPr lang="uk-UA"/>
          </a:p>
        </p:txBody>
      </p:sp>
      <p:pic>
        <p:nvPicPr>
          <p:cNvPr id="7" name="Google Shape;20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07581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Objectives and Data</a:t>
            </a:r>
            <a:endParaRPr dirty="0"/>
          </a:p>
        </p:txBody>
      </p:sp>
      <p:sp>
        <p:nvSpPr>
          <p:cNvPr id="202" name="Google Shape;202;p3"/>
          <p:cNvSpPr txBox="1">
            <a:spLocks noGrp="1"/>
          </p:cNvSpPr>
          <p:nvPr>
            <p:ph type="body" idx="1"/>
          </p:nvPr>
        </p:nvSpPr>
        <p:spPr>
          <a:xfrm>
            <a:off x="457200" y="2098964"/>
            <a:ext cx="8229600" cy="2188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5143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+mj-lt"/>
              <a:buAutoNum type="arabicPeriod"/>
            </a:pPr>
            <a:r>
              <a:rPr lang="en-US" dirty="0"/>
              <a:t>Utilize GNPS online interface</a:t>
            </a:r>
          </a:p>
          <a:p>
            <a:pPr marL="514350" lvl="0" indent="-5143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+mj-lt"/>
              <a:buAutoNum type="arabicPeriod"/>
            </a:pPr>
            <a:r>
              <a:rPr lang="en-US" dirty="0"/>
              <a:t>Explore library identifications</a:t>
            </a:r>
          </a:p>
          <a:p>
            <a:pPr marL="514350" lvl="0" indent="-5143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+mj-lt"/>
              <a:buAutoNum type="arabicPeriod"/>
            </a:pPr>
            <a:r>
              <a:rPr lang="en-US" dirty="0"/>
              <a:t>Explore molecular network to discover new bile acids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2</a:t>
            </a:fld>
            <a:endParaRPr lang="uk-UA" dirty="0"/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2286000" y="4491265"/>
            <a:ext cx="4572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</a:rPr>
              <a:t>Link to the GNPS job: </a:t>
            </a:r>
            <a:r>
              <a:rPr lang="en-US" dirty="0"/>
              <a:t>https://gnps.ucsd.edu/ProteoSAFe/status.jsp?task=5a18a7a0b96447d7abdbb73fee09ecdb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44759" y="6342151"/>
            <a:ext cx="161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Interactive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306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225360" y="42333"/>
            <a:ext cx="1912776" cy="15302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Screen Shot 2017-05-22 at 2.13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1200"/>
            <a:ext cx="9144000" cy="5434303"/>
          </a:xfrm>
          <a:prstGeom prst="rect">
            <a:avLst/>
          </a:prstGeom>
        </p:spPr>
      </p:pic>
      <p:sp>
        <p:nvSpPr>
          <p:cNvPr id="4" name="Up Arrow 3"/>
          <p:cNvSpPr/>
          <p:nvPr/>
        </p:nvSpPr>
        <p:spPr>
          <a:xfrm>
            <a:off x="3475790" y="1617579"/>
            <a:ext cx="935789" cy="1778000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889000" y="42333"/>
            <a:ext cx="7190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Lets analyze your molecular network.</a:t>
            </a:r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72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Select Done Job</a:t>
            </a:r>
          </a:p>
        </p:txBody>
      </p:sp>
      <p:pic>
        <p:nvPicPr>
          <p:cNvPr id="7" name="Google Shape;20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4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344759" y="6342151"/>
            <a:ext cx="161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Interactive Link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770D7A-24BE-4B78-9861-A7DD58F43C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91756"/>
            <a:ext cx="9144000" cy="130183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CB135A5-BFCE-4923-8174-4DD546F716EB}"/>
              </a:ext>
            </a:extLst>
          </p:cNvPr>
          <p:cNvSpPr/>
          <p:nvPr/>
        </p:nvSpPr>
        <p:spPr>
          <a:xfrm>
            <a:off x="7950200" y="2785532"/>
            <a:ext cx="643467" cy="567267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127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79" y="1322757"/>
            <a:ext cx="7194884" cy="471005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559966" y="2274516"/>
            <a:ext cx="1279822" cy="327244"/>
          </a:xfrm>
          <a:prstGeom prst="rect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Explore Known Compounds</a:t>
            </a:r>
          </a:p>
        </p:txBody>
      </p:sp>
      <p:pic>
        <p:nvPicPr>
          <p:cNvPr id="7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5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82A20D-406E-4548-8DED-7BC412669FC3}"/>
              </a:ext>
            </a:extLst>
          </p:cNvPr>
          <p:cNvSpPr txBox="1"/>
          <p:nvPr/>
        </p:nvSpPr>
        <p:spPr>
          <a:xfrm>
            <a:off x="1344759" y="6342151"/>
            <a:ext cx="161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Interactive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306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305E32E-DF22-431F-9C8B-6AAEF73E1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839" y="846138"/>
            <a:ext cx="7603067" cy="5629328"/>
          </a:xfrm>
          <a:prstGeom prst="rect">
            <a:avLst/>
          </a:prstGeom>
        </p:spPr>
      </p:pic>
      <p:sp>
        <p:nvSpPr>
          <p:cNvPr id="2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Find Various Bile Acids</a:t>
            </a:r>
          </a:p>
        </p:txBody>
      </p:sp>
      <p:sp>
        <p:nvSpPr>
          <p:cNvPr id="6" name="Left Arrow 4">
            <a:extLst>
              <a:ext uri="{FF2B5EF4-FFF2-40B4-BE49-F238E27FC236}">
                <a16:creationId xmlns:a16="http://schemas.microsoft.com/office/drawing/2014/main" id="{3CC296BB-E354-468A-8D5E-10D589D88EE7}"/>
              </a:ext>
            </a:extLst>
          </p:cNvPr>
          <p:cNvSpPr/>
          <p:nvPr/>
        </p:nvSpPr>
        <p:spPr>
          <a:xfrm rot="20773592">
            <a:off x="4703615" y="1400095"/>
            <a:ext cx="1094491" cy="281093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399223" y="6441575"/>
            <a:ext cx="161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Interactive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158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20030053-B51A-4451-94FE-812204922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839" y="846138"/>
            <a:ext cx="7603067" cy="5629328"/>
          </a:xfrm>
          <a:prstGeom prst="rect">
            <a:avLst/>
          </a:prstGeom>
        </p:spPr>
      </p:pic>
      <p:sp>
        <p:nvSpPr>
          <p:cNvPr id="7" name="Left Arrow 4">
            <a:extLst>
              <a:ext uri="{FF2B5EF4-FFF2-40B4-BE49-F238E27FC236}">
                <a16:creationId xmlns:a16="http://schemas.microsoft.com/office/drawing/2014/main" id="{3CC296BB-E354-468A-8D5E-10D589D88EE7}"/>
              </a:ext>
            </a:extLst>
          </p:cNvPr>
          <p:cNvSpPr/>
          <p:nvPr/>
        </p:nvSpPr>
        <p:spPr>
          <a:xfrm rot="20773592">
            <a:off x="1763101" y="2560047"/>
            <a:ext cx="1094491" cy="281093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Visualize MS/MS Match</a:t>
            </a:r>
          </a:p>
        </p:txBody>
      </p:sp>
      <p:pic>
        <p:nvPicPr>
          <p:cNvPr id="11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EC7011-DAEC-4F8F-A10A-4ECF59973B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9079" y="2929273"/>
            <a:ext cx="4850921" cy="34674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77539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20030053-B51A-4451-94FE-812204922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839" y="846138"/>
            <a:ext cx="7603067" cy="5629328"/>
          </a:xfrm>
          <a:prstGeom prst="rect">
            <a:avLst/>
          </a:prstGeom>
        </p:spPr>
      </p:pic>
      <p:sp>
        <p:nvSpPr>
          <p:cNvPr id="7" name="Left Arrow 4">
            <a:extLst>
              <a:ext uri="{FF2B5EF4-FFF2-40B4-BE49-F238E27FC236}">
                <a16:creationId xmlns:a16="http://schemas.microsoft.com/office/drawing/2014/main" id="{3CC296BB-E354-468A-8D5E-10D589D88EE7}"/>
              </a:ext>
            </a:extLst>
          </p:cNvPr>
          <p:cNvSpPr/>
          <p:nvPr/>
        </p:nvSpPr>
        <p:spPr>
          <a:xfrm rot="20773592">
            <a:off x="2328073" y="2560047"/>
            <a:ext cx="1094491" cy="281093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Visualize Pretty MS/MS Match</a:t>
            </a:r>
          </a:p>
        </p:txBody>
      </p:sp>
      <p:pic>
        <p:nvPicPr>
          <p:cNvPr id="11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 descr="Chart, line chart, box and whisker chart&#10;&#10;Description automatically generated">
            <a:extLst>
              <a:ext uri="{FF2B5EF4-FFF2-40B4-BE49-F238E27FC236}">
                <a16:creationId xmlns:a16="http://schemas.microsoft.com/office/drawing/2014/main" id="{4EFAFB4F-8A60-4073-8548-11C3D1CAD7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5318" y="2967389"/>
            <a:ext cx="5389346" cy="29883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3E4AB7-7F83-483C-805A-01D28623E801}"/>
              </a:ext>
            </a:extLst>
          </p:cNvPr>
          <p:cNvSpPr txBox="1"/>
          <p:nvPr/>
        </p:nvSpPr>
        <p:spPr>
          <a:xfrm>
            <a:off x="1343823" y="6342151"/>
            <a:ext cx="1612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5"/>
              </a:rPr>
              <a:t>Interactive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723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C047F9E-BFF7-49CB-81F8-6F428A2C7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7462"/>
            <a:ext cx="9144000" cy="450307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447117" y="1988965"/>
            <a:ext cx="1129942" cy="2730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Left Arrow 4">
            <a:extLst>
              <a:ext uri="{FF2B5EF4-FFF2-40B4-BE49-F238E27FC236}">
                <a16:creationId xmlns:a16="http://schemas.microsoft.com/office/drawing/2014/main" id="{3CC296BB-E354-468A-8D5E-10D589D88EE7}"/>
              </a:ext>
            </a:extLst>
          </p:cNvPr>
          <p:cNvSpPr/>
          <p:nvPr/>
        </p:nvSpPr>
        <p:spPr>
          <a:xfrm rot="20773592">
            <a:off x="5683341" y="1718149"/>
            <a:ext cx="1094491" cy="281093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3 - Molecular Networking Exploration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165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35356</TotalTime>
  <Words>306</Words>
  <Application>Microsoft Office PowerPoint</Application>
  <PresentationFormat>On-screen Show (4:3)</PresentationFormat>
  <Paragraphs>65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PowerPoint Presentation</vt:lpstr>
      <vt:lpstr>Objectives and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Questions, Problems or Bugs?</vt:lpstr>
    </vt:vector>
  </TitlesOfParts>
  <Company>UCSD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Quinn</dc:creator>
  <cp:lastModifiedBy>Ming Wang</cp:lastModifiedBy>
  <cp:revision>450</cp:revision>
  <cp:lastPrinted>2019-06-22T21:08:34Z</cp:lastPrinted>
  <dcterms:created xsi:type="dcterms:W3CDTF">2016-06-07T18:04:52Z</dcterms:created>
  <dcterms:modified xsi:type="dcterms:W3CDTF">2021-10-13T23:26:02Z</dcterms:modified>
</cp:coreProperties>
</file>

<file path=docProps/thumbnail.jpeg>
</file>